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</p:sldMasterIdLst>
  <p:notesMasterIdLst>
    <p:notesMasterId r:id="rId19"/>
  </p:notesMasterIdLst>
  <p:sldIdLst>
    <p:sldId id="256" r:id="rId2"/>
    <p:sldId id="257" r:id="rId3"/>
    <p:sldId id="264" r:id="rId4"/>
    <p:sldId id="263" r:id="rId5"/>
    <p:sldId id="261" r:id="rId6"/>
    <p:sldId id="262" r:id="rId7"/>
    <p:sldId id="266" r:id="rId8"/>
    <p:sldId id="27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9"/>
    <p:restoredTop sz="83028"/>
  </p:normalViewPr>
  <p:slideViewPr>
    <p:cSldViewPr snapToGrid="0" snapToObjects="1">
      <p:cViewPr varScale="1">
        <p:scale>
          <a:sx n="75" d="100"/>
          <a:sy n="75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18D29-B267-AC4C-B161-F0DBE46191C2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33806-2851-7848-983E-984ABF7C5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93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Twitter Friends Network, C. Jones 2014: http://</a:t>
            </a:r>
            <a:r>
              <a:rPr lang="en-US" dirty="0" err="1"/>
              <a:t>allthingsgraphed.com</a:t>
            </a:r>
            <a:r>
              <a:rPr lang="en-US" dirty="0"/>
              <a:t>/2014/11/02/twitter-friends-network/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9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T. </a:t>
            </a:r>
            <a:r>
              <a:rPr lang="en-US" dirty="0" err="1"/>
              <a:t>Poisot</a:t>
            </a:r>
            <a:r>
              <a:rPr lang="en-US" dirty="0"/>
              <a:t> 2013: https://f1000research.com/articles/2-130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92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Homicide Network Detection, Chang Et, Al. https://</a:t>
            </a:r>
            <a:r>
              <a:rPr lang="en-US" dirty="0" err="1"/>
              <a:t>www.scitepress.org</a:t>
            </a:r>
            <a:r>
              <a:rPr lang="en-US" dirty="0"/>
              <a:t>/Papers/2021/105338/105338.pdf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racketeer among neighbors: spatial features of criminal collaboration in the American Mafia, </a:t>
            </a:r>
            <a:r>
              <a:rPr lang="en-US" dirty="0" err="1"/>
              <a:t>Andrid</a:t>
            </a:r>
            <a:r>
              <a:rPr lang="en-US" dirty="0"/>
              <a:t> Et. Al. https://</a:t>
            </a:r>
            <a:r>
              <a:rPr lang="en-US" dirty="0" err="1"/>
              <a:t>www.tandfonline.com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/abs/10.1080/13658816.2021.1884869?journalCode=tgis20&amp;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36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Homicide Network Detection, Chang Et, Al. https://</a:t>
            </a:r>
            <a:r>
              <a:rPr lang="en-US" dirty="0" err="1"/>
              <a:t>www.scitepress.org</a:t>
            </a:r>
            <a:r>
              <a:rPr lang="en-US" dirty="0"/>
              <a:t>/Papers/2021/105338/105338.pdf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racketeer among neighbors: spatial features of criminal collaboration in the American Mafia, </a:t>
            </a:r>
            <a:r>
              <a:rPr lang="en-US" dirty="0" err="1"/>
              <a:t>Andrid</a:t>
            </a:r>
            <a:r>
              <a:rPr lang="en-US" dirty="0"/>
              <a:t> Et. Al. https://</a:t>
            </a:r>
            <a:r>
              <a:rPr lang="en-US" dirty="0" err="1"/>
              <a:t>www.tandfonline.com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/abs/10.1080/13658816.2021.1884869?journalCode=tgis20&amp;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60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H. Bitten 2019: https://</a:t>
            </a:r>
            <a:r>
              <a:rPr lang="en-US" dirty="0" err="1"/>
              <a:t>towardsdatascience.com</a:t>
            </a:r>
            <a:r>
              <a:rPr lang="en-US" dirty="0"/>
              <a:t>/detecting-communities-in-a-language-co-occurrence-network-f6d9dfc70bab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09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04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http://</a:t>
            </a:r>
            <a:r>
              <a:rPr lang="en-US" dirty="0" err="1"/>
              <a:t>networksciencebook.com</a:t>
            </a:r>
            <a:r>
              <a:rPr lang="en-US" dirty="0"/>
              <a:t>/chapter/9#testing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40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84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3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63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15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umeauniversity-my.sharepoint.com</a:t>
            </a:r>
            <a:r>
              <a:rPr lang="en-US" dirty="0"/>
              <a:t>/personal/maro0001_ad_umu_se/_layouts/15/</a:t>
            </a:r>
            <a:r>
              <a:rPr lang="en-US" dirty="0" err="1"/>
              <a:t>onedrive.aspx?id</a:t>
            </a:r>
            <a:r>
              <a:rPr lang="en-US" dirty="0"/>
              <a:t>=%2Fpersonal%2Fmaro0001%5Fad%5Fumu%5Fse%2FDocuments%2FPublic%2FMapDemoScreenRecording%2Emov&amp;parent=%2Fpersonal%2Fmaro0001%5Fad%5Fumu%5Fse%2FDocuments%2FPublic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15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14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06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Image: https://</a:t>
            </a:r>
            <a:r>
              <a:rPr lang="en-US" dirty="0" err="1"/>
              <a:t>en.wikipedia.org</a:t>
            </a:r>
            <a:r>
              <a:rPr lang="en-US" dirty="0"/>
              <a:t>/wiki/Modularity_(networks)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07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Video: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=dGa-TXpoPz8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63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Video: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=dGa-TXpoPz8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033806-2851-7848-983E-984ABF7C58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46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1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3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3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6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12/6/2021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12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12/6/2021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0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1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9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4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2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12/6/2021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39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8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meauniversity-my.sharepoint.com/personal/maro0001_ad_umu_se/_layouts/15/onedrive.aspx?id=%2Fpersonal%2Fmaro0001%5Fad%5Fumu%5Fse%2FDocuments%2FPublic%2FMapDemoScreenRecording%2Emov&amp;parent=%2Fpersonal%2Fmaro0001%5Fad%5Fumu%5Fse%2FDocuments%2FPubli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Flowchart: Document 22">
            <a:extLst>
              <a:ext uri="{FF2B5EF4-FFF2-40B4-BE49-F238E27FC236}">
                <a16:creationId xmlns:a16="http://schemas.microsoft.com/office/drawing/2014/main" id="{41FB6F01-9581-4ED4-833E-048E9F3C8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562104" y="1562107"/>
            <a:ext cx="6858000" cy="3733791"/>
          </a:xfrm>
          <a:prstGeom prst="flowChartDocumen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7391214" y="-284145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6080DB-0AAD-8D41-802E-5C2362311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8639" y="1243190"/>
            <a:ext cx="6171936" cy="239097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600" dirty="0">
                <a:solidFill>
                  <a:schemeClr val="tx2"/>
                </a:solidFill>
              </a:rPr>
              <a:t>Fast Algorithms for Community Detection:</a:t>
            </a:r>
            <a:br>
              <a:rPr lang="en-US" sz="4600" dirty="0">
                <a:solidFill>
                  <a:schemeClr val="tx2"/>
                </a:solidFill>
              </a:rPr>
            </a:br>
            <a:r>
              <a:rPr lang="en-US" sz="4600" dirty="0">
                <a:solidFill>
                  <a:schemeClr val="tx2"/>
                </a:solidFill>
              </a:rPr>
              <a:t>Louvain &amp; </a:t>
            </a:r>
            <a:r>
              <a:rPr lang="en-US" sz="4600" dirty="0" err="1">
                <a:solidFill>
                  <a:schemeClr val="tx2"/>
                </a:solidFill>
              </a:rPr>
              <a:t>Infomap</a:t>
            </a:r>
            <a:endParaRPr lang="en-US" sz="46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9B1EE-6F60-D142-A02C-BBA3D506E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5474" y="2900121"/>
            <a:ext cx="5855142" cy="2063925"/>
          </a:xfrm>
        </p:spPr>
        <p:txBody>
          <a:bodyPr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3600" dirty="0">
                <a:solidFill>
                  <a:schemeClr val="tx2"/>
                </a:solidFill>
              </a:rPr>
              <a:t>Chris Maria</a:t>
            </a:r>
          </a:p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Frontiers of Network Science, Fall 2021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8EC1653-C0DA-E54F-AA69-ABEACA21D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54885" y="802020"/>
            <a:ext cx="6076684" cy="482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10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Community Detection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What is a community?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More internally connected than externally connected.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tx2"/>
                </a:solidFill>
              </a:rPr>
              <a:t>Countless applications!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32C7DE-C10C-E848-AA50-5771E1805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815" y="1505040"/>
            <a:ext cx="4467202" cy="34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0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Community Detection Applications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5E1A72C-8D07-FF4D-BC85-E9623B61F4D9}"/>
              </a:ext>
            </a:extLst>
          </p:cNvPr>
          <p:cNvSpPr txBox="1">
            <a:spLocks/>
          </p:cNvSpPr>
          <p:nvPr/>
        </p:nvSpPr>
        <p:spPr>
          <a:xfrm>
            <a:off x="491773" y="2116005"/>
            <a:ext cx="38972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tx2"/>
                </a:solidFill>
                <a:latin typeface="Calibri" panose="020F0502020204030204"/>
              </a:rPr>
              <a:t>Targeted advertising and market segmentation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BD1B1D-E5FF-134A-841E-309BA9C87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6423" y="2178261"/>
            <a:ext cx="8030223" cy="305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80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Community Detection Applications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5E1A72C-8D07-FF4D-BC85-E9623B61F4D9}"/>
              </a:ext>
            </a:extLst>
          </p:cNvPr>
          <p:cNvSpPr txBox="1">
            <a:spLocks/>
          </p:cNvSpPr>
          <p:nvPr/>
        </p:nvSpPr>
        <p:spPr>
          <a:xfrm>
            <a:off x="491773" y="2116005"/>
            <a:ext cx="38972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tx2"/>
                </a:solidFill>
              </a:rPr>
              <a:t>Suspect identification and criminal network modelling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B9B25C-3720-3B42-855E-C02D0D893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92" y="900813"/>
            <a:ext cx="6604800" cy="9342179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16405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1CB044-D53D-044C-BBC7-371578020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785" y="2838360"/>
            <a:ext cx="5861319" cy="3562634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85982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922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8906"/>
            <a:ext cx="4712534" cy="5516051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Community Detection Applications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1F7DF-BA75-4640-9016-8CF889858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99" y="937499"/>
            <a:ext cx="6210300" cy="5143500"/>
          </a:xfrm>
          <a:prstGeom prst="rect">
            <a:avLst/>
          </a:prstGeom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5E1A72C-8D07-FF4D-BC85-E9623B61F4D9}"/>
              </a:ext>
            </a:extLst>
          </p:cNvPr>
          <p:cNvSpPr txBox="1">
            <a:spLocks/>
          </p:cNvSpPr>
          <p:nvPr/>
        </p:nvSpPr>
        <p:spPr>
          <a:xfrm>
            <a:off x="491773" y="2116005"/>
            <a:ext cx="38972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tx2"/>
                </a:solidFill>
              </a:rPr>
              <a:t>Enterprise resource planning &amp; HR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Co</a:t>
            </a:r>
            <a:r>
              <a:rPr lang="en-US" dirty="0">
                <a:solidFill>
                  <a:schemeClr val="tx2"/>
                </a:solidFill>
              </a:rPr>
              <a:t>-</a:t>
            </a:r>
            <a:r>
              <a:rPr lang="en-US" dirty="0" err="1">
                <a:solidFill>
                  <a:schemeClr val="tx2"/>
                </a:solidFill>
              </a:rPr>
              <a:t>occurance</a:t>
            </a:r>
            <a:r>
              <a:rPr lang="en-US" dirty="0">
                <a:solidFill>
                  <a:schemeClr val="tx2"/>
                </a:solidFill>
              </a:rPr>
              <a:t> of languages in multilingual speakers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644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6"/>
            <a:ext cx="6752279" cy="5516051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“Fast” Algorithms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91008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chemeClr val="tx2"/>
                </a:solidFill>
              </a:rPr>
              <a:t>Network datasets are becoming increasingly large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Big-O runtime complexity lacks context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How dense is the network?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Are well-formed communities expected?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Implementations vary significantly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E.g. Girvan-Newman 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In </a:t>
            </a:r>
            <a:r>
              <a:rPr lang="en-US" dirty="0" err="1">
                <a:solidFill>
                  <a:schemeClr val="tx2"/>
                </a:solidFill>
              </a:rPr>
              <a:t>NetworkX</a:t>
            </a:r>
            <a:r>
              <a:rPr lang="en-US" dirty="0">
                <a:solidFill>
                  <a:schemeClr val="tx2"/>
                </a:solidFill>
              </a:rPr>
              <a:t>, GN relies on </a:t>
            </a:r>
            <a:r>
              <a:rPr lang="en-US" dirty="0" err="1">
                <a:solidFill>
                  <a:schemeClr val="tx2"/>
                </a:solidFill>
              </a:rPr>
              <a:t>Brandes</a:t>
            </a:r>
            <a:r>
              <a:rPr lang="en-US" dirty="0">
                <a:solidFill>
                  <a:schemeClr val="tx2"/>
                </a:solidFill>
              </a:rPr>
              <a:t>’ O(MN + N</a:t>
            </a:r>
            <a:r>
              <a:rPr lang="en-US" dirty="0"/>
              <a:t>²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logN</a:t>
            </a:r>
            <a:r>
              <a:rPr lang="en-US" dirty="0">
                <a:solidFill>
                  <a:schemeClr val="tx2"/>
                </a:solidFill>
              </a:rPr>
              <a:t>) betweenness algorithm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Newman’s betweenness approach is O(MN), a naïve approach might be O(MN</a:t>
            </a:r>
            <a:r>
              <a:rPr lang="en-US" dirty="0"/>
              <a:t>²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pPr lvl="2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38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6"/>
            <a:ext cx="6752279" cy="5516051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“Fast” Algorithms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39594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Tables like this can be deceiving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4573EA-A677-FB42-80FF-05924B4FD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367" y="1611341"/>
            <a:ext cx="7054318" cy="49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6"/>
            <a:ext cx="6752279" cy="5516051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Fast Algorithms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93351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dirty="0">
              <a:solidFill>
                <a:schemeClr val="tx2"/>
              </a:solidFill>
            </a:endParaRPr>
          </a:p>
          <a:p>
            <a:pPr lvl="1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Two general-purpose, fast algorithms:</a:t>
            </a: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1"/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Infomap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 	</a:t>
            </a:r>
          </a:p>
          <a:p>
            <a:pPr lvl="2"/>
            <a:r>
              <a:rPr lang="en-US" sz="2400" dirty="0">
                <a:solidFill>
                  <a:schemeClr val="tx2"/>
                </a:solidFill>
              </a:rPr>
              <a:t>Martin </a:t>
            </a:r>
            <a:r>
              <a:rPr lang="en-US" sz="2400" dirty="0" err="1">
                <a:solidFill>
                  <a:schemeClr val="tx2"/>
                </a:solidFill>
              </a:rPr>
              <a:t>Rosvall</a:t>
            </a:r>
            <a:r>
              <a:rPr lang="en-US" sz="2400" dirty="0">
                <a:solidFill>
                  <a:schemeClr val="tx2"/>
                </a:solidFill>
              </a:rPr>
              <a:t>, Carl Bergstrom</a:t>
            </a:r>
          </a:p>
          <a:p>
            <a:pPr lvl="2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Louvain</a:t>
            </a:r>
          </a:p>
          <a:p>
            <a:pPr lvl="2"/>
            <a:r>
              <a:rPr lang="en-US" sz="2400" dirty="0">
                <a:solidFill>
                  <a:schemeClr val="tx2"/>
                </a:solidFill>
              </a:rPr>
              <a:t>Vincent Blondel, Jean-Loup Guillaume, Renaud </a:t>
            </a:r>
            <a:r>
              <a:rPr lang="en-US" sz="2400" dirty="0" err="1">
                <a:solidFill>
                  <a:schemeClr val="tx2"/>
                </a:solidFill>
              </a:rPr>
              <a:t>Lambiotte</a:t>
            </a:r>
            <a:r>
              <a:rPr lang="en-US" sz="2400" dirty="0">
                <a:solidFill>
                  <a:schemeClr val="tx2"/>
                </a:solidFill>
              </a:rPr>
              <a:t>, Etienne Lefebvre </a:t>
            </a:r>
          </a:p>
          <a:p>
            <a:pPr lvl="2"/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71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InfoMap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56973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chemeClr val="tx2"/>
                </a:solidFill>
              </a:rPr>
              <a:t>Leverages data compression methods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Effectively a measure of flow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A group of nodes between which have a high degree of flow between them can all reach another node in the graph with approximately the same efficiency. </a:t>
            </a: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Random walk compressibility is used as a proxy for flow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D5CD67-CF96-524F-BB5D-AB01E2D5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812" y="617304"/>
            <a:ext cx="5179920" cy="558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InfoMap</a:t>
            </a:r>
            <a:r>
              <a:rPr lang="en-US" dirty="0">
                <a:solidFill>
                  <a:schemeClr val="tx2"/>
                </a:solidFill>
              </a:rPr>
              <a:t> - Example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5697383" cy="462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chemeClr val="tx2"/>
                </a:solidFill>
              </a:rPr>
              <a:t>Produce many random walks of the network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E.g. a walk of 74 steps</a:t>
            </a:r>
          </a:p>
          <a:p>
            <a:pPr marL="457200" lvl="1" indent="0">
              <a:buNone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561C8-1CD7-2E41-AB90-5670137A0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398" y="484112"/>
            <a:ext cx="4354572" cy="532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5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InfoMap</a:t>
            </a:r>
            <a:r>
              <a:rPr lang="en-US" dirty="0">
                <a:solidFill>
                  <a:schemeClr val="tx2"/>
                </a:solidFill>
              </a:rPr>
              <a:t> - Example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5697383" cy="46240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tx2"/>
                </a:solidFill>
              </a:rPr>
              <a:t>Produce many random walks of the network</a:t>
            </a:r>
          </a:p>
          <a:p>
            <a:pPr lvl="1"/>
            <a:r>
              <a:rPr lang="en-US" sz="2200" dirty="0">
                <a:solidFill>
                  <a:schemeClr val="tx2"/>
                </a:solidFill>
              </a:rPr>
              <a:t>E.g. a walk of 74 steps</a:t>
            </a:r>
          </a:p>
          <a:p>
            <a:r>
              <a:rPr lang="en-US" sz="2600" dirty="0">
                <a:solidFill>
                  <a:schemeClr val="tx2"/>
                </a:solidFill>
              </a:rPr>
              <a:t>Create a “codebooks” with codes representing each community</a:t>
            </a:r>
          </a:p>
          <a:p>
            <a:r>
              <a:rPr lang="en-US" sz="2600" dirty="0">
                <a:solidFill>
                  <a:schemeClr val="tx2"/>
                </a:solidFill>
              </a:rPr>
              <a:t>For each community, produce a codebook labelling each node in that community</a:t>
            </a:r>
          </a:p>
          <a:p>
            <a:r>
              <a:rPr lang="en-US" sz="2600" dirty="0">
                <a:solidFill>
                  <a:schemeClr val="tx2"/>
                </a:solidFill>
              </a:rPr>
              <a:t>Use Huffman encoding to reduce code size</a:t>
            </a:r>
          </a:p>
          <a:p>
            <a:r>
              <a:rPr lang="en-US" sz="2600" dirty="0">
                <a:solidFill>
                  <a:schemeClr val="tx2"/>
                </a:solidFill>
              </a:rPr>
              <a:t>74 steps x 5 chars = 1850 bits</a:t>
            </a:r>
          </a:p>
          <a:p>
            <a:r>
              <a:rPr lang="en-US" sz="2600" dirty="0">
                <a:solidFill>
                  <a:schemeClr val="tx2"/>
                </a:solidFill>
              </a:rPr>
              <a:t>With </a:t>
            </a:r>
            <a:r>
              <a:rPr lang="en-US" sz="2600" dirty="0" err="1">
                <a:solidFill>
                  <a:schemeClr val="tx2"/>
                </a:solidFill>
              </a:rPr>
              <a:t>Infomap</a:t>
            </a:r>
            <a:r>
              <a:rPr lang="en-US" sz="2600" dirty="0">
                <a:solidFill>
                  <a:schemeClr val="tx2"/>
                </a:solidFill>
              </a:rPr>
              <a:t>: 243 bits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B65302-8DBF-5C4B-95CB-F3E6372A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56" y="321604"/>
            <a:ext cx="4445972" cy="619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86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InfoMap</a:t>
            </a:r>
            <a:r>
              <a:rPr lang="en-US" dirty="0">
                <a:solidFill>
                  <a:schemeClr val="tx2"/>
                </a:solidFill>
              </a:rPr>
              <a:t> - Example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624348"/>
            <a:ext cx="6680210" cy="48429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</a:rPr>
              <a:t>But how do we find the communities?</a:t>
            </a:r>
          </a:p>
          <a:p>
            <a:r>
              <a:rPr lang="en-US" sz="2400" dirty="0">
                <a:solidFill>
                  <a:schemeClr val="tx2"/>
                </a:solidFill>
              </a:rPr>
              <a:t>Start by assigning each node to their own community of one</a:t>
            </a:r>
          </a:p>
          <a:p>
            <a:r>
              <a:rPr lang="en-US" sz="2400" dirty="0">
                <a:solidFill>
                  <a:schemeClr val="tx2"/>
                </a:solidFill>
              </a:rPr>
              <a:t>A) Local Optimization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Reassign nodes to neighboring communities and observe change in the average compressed path size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Assign node where it results in the smallest size</a:t>
            </a:r>
          </a:p>
          <a:p>
            <a:r>
              <a:rPr lang="en-US" sz="2400" dirty="0">
                <a:solidFill>
                  <a:schemeClr val="tx2"/>
                </a:solidFill>
              </a:rPr>
              <a:t>B) Aggregation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Create a new network from the communities found in (A)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Go back to (A) with the new network and repeat until path size no longer improves</a:t>
            </a:r>
          </a:p>
          <a:p>
            <a:r>
              <a:rPr lang="en-US" sz="2400" dirty="0">
                <a:solidFill>
                  <a:schemeClr val="tx2"/>
                </a:solidFill>
                <a:hlinkClick r:id="rId3"/>
              </a:rPr>
              <a:t>Demo from Martin </a:t>
            </a:r>
            <a:r>
              <a:rPr lang="en-US" sz="2400" dirty="0" err="1">
                <a:solidFill>
                  <a:schemeClr val="tx2"/>
                </a:solidFill>
                <a:hlinkClick r:id="rId3"/>
              </a:rPr>
              <a:t>Rosvall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28CDB5-82A0-9849-B116-36437D0CF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620" y="546480"/>
            <a:ext cx="4300272" cy="59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33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The Map Equation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E7B1005-499C-EA4F-BEEF-23F7E0FD1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06589" y="1763238"/>
            <a:ext cx="8607289" cy="2463365"/>
          </a:xfrm>
          <a:prstGeom prst="rect">
            <a:avLst/>
          </a:prstGeom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7"/>
            <a:ext cx="9409464" cy="116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</a:rPr>
              <a:t>How do we compute the average compressed path size?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C7011A-0DA0-0A4A-B520-FB1E94990A0D}"/>
              </a:ext>
            </a:extLst>
          </p:cNvPr>
          <p:cNvSpPr/>
          <p:nvPr/>
        </p:nvSpPr>
        <p:spPr>
          <a:xfrm>
            <a:off x="1467615" y="4062285"/>
            <a:ext cx="3360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2"/>
                </a:solidFill>
              </a:rPr>
              <a:t>Average number of bits necessary to encode paths </a:t>
            </a:r>
            <a:r>
              <a:rPr lang="en-US" sz="2000" b="1" dirty="0">
                <a:solidFill>
                  <a:schemeClr val="tx2"/>
                </a:solidFill>
              </a:rPr>
              <a:t>between communities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CB1625-14EC-5541-BDB5-E82AD2435475}"/>
              </a:ext>
            </a:extLst>
          </p:cNvPr>
          <p:cNvSpPr/>
          <p:nvPr/>
        </p:nvSpPr>
        <p:spPr>
          <a:xfrm>
            <a:off x="4946715" y="4072047"/>
            <a:ext cx="33577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2"/>
                </a:solidFill>
              </a:rPr>
              <a:t>Average number of bits necessary to encode paths </a:t>
            </a:r>
            <a:r>
              <a:rPr lang="en-US" sz="2000" b="1" dirty="0">
                <a:solidFill>
                  <a:schemeClr val="tx2"/>
                </a:solidFill>
              </a:rPr>
              <a:t>within a community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CCD278E-0DD9-2F49-B49D-F99CC44CAA36}"/>
              </a:ext>
            </a:extLst>
          </p:cNvPr>
          <p:cNvSpPr/>
          <p:nvPr/>
        </p:nvSpPr>
        <p:spPr>
          <a:xfrm rot="16200000">
            <a:off x="5947072" y="2518437"/>
            <a:ext cx="399685" cy="2480843"/>
          </a:xfrm>
          <a:prstGeom prst="leftBrac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eft Brace 53">
            <a:extLst>
              <a:ext uri="{FF2B5EF4-FFF2-40B4-BE49-F238E27FC236}">
                <a16:creationId xmlns:a16="http://schemas.microsoft.com/office/drawing/2014/main" id="{D874D6AE-E97A-5144-AD8A-B6328BA99137}"/>
              </a:ext>
            </a:extLst>
          </p:cNvPr>
          <p:cNvSpPr/>
          <p:nvPr/>
        </p:nvSpPr>
        <p:spPr>
          <a:xfrm rot="16200000">
            <a:off x="3478762" y="2925600"/>
            <a:ext cx="405534" cy="1688008"/>
          </a:xfrm>
          <a:prstGeom prst="leftBrac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497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InfoMap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2116005"/>
            <a:ext cx="67060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8616508" cy="462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</a:rPr>
              <a:t>Overall runtime is O(</a:t>
            </a:r>
            <a:r>
              <a:rPr lang="en-US" sz="2400" dirty="0" err="1">
                <a:solidFill>
                  <a:schemeClr val="tx2"/>
                </a:solidFill>
              </a:rPr>
              <a:t>NlogN</a:t>
            </a:r>
            <a:r>
              <a:rPr lang="en-US" sz="2400" dirty="0">
                <a:solidFill>
                  <a:schemeClr val="tx2"/>
                </a:solidFill>
              </a:rPr>
              <a:t>), can be better for dense networks</a:t>
            </a:r>
          </a:p>
          <a:p>
            <a:r>
              <a:rPr lang="en-US" sz="2400" dirty="0">
                <a:solidFill>
                  <a:schemeClr val="tx2"/>
                </a:solidFill>
              </a:rPr>
              <a:t>Can have resolution issues for small networks, similar to modularity optimizations</a:t>
            </a:r>
          </a:p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Better recognition of networks with no or few communities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950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Louvain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4D8CDB5C-5C66-BB46-968B-38124D6B35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1772" y="1843285"/>
                <a:ext cx="11048186" cy="462405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solidFill>
                      <a:schemeClr val="tx2"/>
                    </a:solidFill>
                  </a:rPr>
                  <a:t>Very fast &amp; easy to implement</a:t>
                </a:r>
              </a:p>
              <a:p>
                <a:r>
                  <a:rPr lang="en-US" sz="2400" dirty="0">
                    <a:solidFill>
                      <a:schemeClr val="tx2"/>
                    </a:solidFill>
                  </a:rPr>
                  <a:t>Uses modularity optimization:</a:t>
                </a:r>
              </a:p>
              <a:p>
                <a:endParaRPr lang="en-US" sz="2400" dirty="0">
                  <a:solidFill>
                    <a:schemeClr val="tx2"/>
                  </a:solidFill>
                </a:endParaRPr>
              </a:p>
              <a:p>
                <a:endParaRPr lang="en-US" sz="2400" dirty="0">
                  <a:solidFill>
                    <a:schemeClr val="tx2"/>
                  </a:solidFill>
                </a:endParaRPr>
              </a:p>
              <a:p>
                <a:endParaRPr lang="en-US" sz="2400" dirty="0">
                  <a:solidFill>
                    <a:schemeClr val="tx2"/>
                  </a:solidFill>
                </a:endParaRPr>
              </a:p>
              <a:p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m</a:t>
                </a:r>
                <a:r>
                  <a:rPr lang="en-US" sz="2400" dirty="0">
                    <a:solidFill>
                      <a:schemeClr val="tx2"/>
                    </a:solidFill>
                  </a:rPr>
                  <a:t>, sum of all edge weights, (or number of edges in unweighted graph…)</a:t>
                </a:r>
                <a:endParaRPr lang="en-US" sz="2400" b="0" i="1" dirty="0">
                  <a:solidFill>
                    <a:schemeClr val="tx2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𝑣𝑤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, weight of edge from v to w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, weighted degree of node v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, 1 if nodes are in same community, 0 otherwise</a:t>
                </a:r>
              </a:p>
              <a:p>
                <a:pPr lvl="1"/>
                <a:endParaRPr lang="en-US" dirty="0">
                  <a:solidFill>
                    <a:schemeClr val="tx2"/>
                  </a:solidFill>
                </a:endParaRPr>
              </a:p>
              <a:p>
                <a:pPr lvl="1"/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Content Placeholder 2">
                <a:extLst>
                  <a:ext uri="{FF2B5EF4-FFF2-40B4-BE49-F238E27FC236}">
                    <a16:creationId xmlns:a16="http://schemas.microsoft.com/office/drawing/2014/main" id="{4D8CDB5C-5C66-BB46-968B-38124D6B3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72" y="1843285"/>
                <a:ext cx="11048186" cy="4624058"/>
              </a:xfrm>
              <a:prstGeom prst="rect">
                <a:avLst/>
              </a:prstGeom>
              <a:blipFill>
                <a:blip r:embed="rId3"/>
                <a:stretch>
                  <a:fillRect l="-689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8616508" cy="462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3229E-B1F2-8848-B56A-40FCB22C4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393" y="2948254"/>
            <a:ext cx="6629398" cy="77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7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Louvain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1286096"/>
            <a:ext cx="11048186" cy="51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Same optimization procedure as </a:t>
            </a:r>
            <a:r>
              <a:rPr lang="en-US" sz="2400" dirty="0" err="1">
                <a:solidFill>
                  <a:schemeClr val="tx2"/>
                </a:solidFill>
              </a:rPr>
              <a:t>Infomap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Start by assigning each node to their own community of 1</a:t>
            </a:r>
          </a:p>
          <a:p>
            <a:r>
              <a:rPr lang="en-US" sz="2400" dirty="0">
                <a:solidFill>
                  <a:schemeClr val="tx2"/>
                </a:solidFill>
              </a:rPr>
              <a:t>A) Local Optimization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Reassign nodes to neighboring communities and observe change in modularity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Assign node where it results in the most positive modularity change</a:t>
            </a:r>
          </a:p>
          <a:p>
            <a:r>
              <a:rPr lang="en-US" sz="2400" dirty="0">
                <a:solidFill>
                  <a:schemeClr val="tx2"/>
                </a:solidFill>
              </a:rPr>
              <a:t>B) Aggregation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Create a new network from the communities found in (A)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Go back to (A) with the new network and repeat until modularity no longer improves (convergence)</a:t>
            </a:r>
          </a:p>
          <a:p>
            <a:r>
              <a:rPr lang="en-US" sz="2400" dirty="0">
                <a:solidFill>
                  <a:schemeClr val="tx2"/>
                </a:solidFill>
              </a:rPr>
              <a:t>Finally, label nodes in the original network by which community they ended in</a:t>
            </a:r>
          </a:p>
          <a:p>
            <a:r>
              <a:rPr lang="en-US" sz="2400" dirty="0">
                <a:solidFill>
                  <a:schemeClr val="tx2"/>
                </a:solidFill>
              </a:rPr>
              <a:t>Demo, K. Jolley</a:t>
            </a:r>
            <a:endParaRPr lang="en-US" dirty="0">
              <a:solidFill>
                <a:schemeClr val="tx2"/>
              </a:solidFill>
            </a:endParaRPr>
          </a:p>
          <a:p>
            <a:pPr lvl="1"/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8616508" cy="462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328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8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Rectangle 10">
            <a:extLst>
              <a:ext uri="{FF2B5EF4-FFF2-40B4-BE49-F238E27FC236}">
                <a16:creationId xmlns:a16="http://schemas.microsoft.com/office/drawing/2014/main" id="{21B645D3-580E-4657-9154-484648880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ight Triangle 12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27870DA4-44E8-43FB-940A-4AF97669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2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0D79B-6C43-B94F-A4D1-AD349191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6650963" cy="89544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Louvain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4D8CDB5C-5C66-BB46-968B-38124D6B35B7}"/>
              </a:ext>
            </a:extLst>
          </p:cNvPr>
          <p:cNvSpPr txBox="1">
            <a:spLocks/>
          </p:cNvSpPr>
          <p:nvPr/>
        </p:nvSpPr>
        <p:spPr>
          <a:xfrm>
            <a:off x="491772" y="1286096"/>
            <a:ext cx="10599466" cy="51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Overall, a very safe choice to begin with</a:t>
            </a:r>
          </a:p>
          <a:p>
            <a:r>
              <a:rPr lang="en-US" sz="2400" dirty="0">
                <a:solidFill>
                  <a:schemeClr val="tx2"/>
                </a:solidFill>
              </a:rPr>
              <a:t>Runs fast: O(</a:t>
            </a:r>
            <a:r>
              <a:rPr lang="en-US" sz="2400" dirty="0" err="1">
                <a:solidFill>
                  <a:schemeClr val="tx2"/>
                </a:solidFill>
              </a:rPr>
              <a:t>NlogN</a:t>
            </a:r>
            <a:r>
              <a:rPr lang="en-US" sz="2400" dirty="0">
                <a:solidFill>
                  <a:schemeClr val="tx2"/>
                </a:solidFill>
              </a:rPr>
              <a:t>) worst case. More often: proportional to M edges</a:t>
            </a:r>
          </a:p>
          <a:p>
            <a:r>
              <a:rPr lang="en-US" sz="2400" dirty="0">
                <a:solidFill>
                  <a:schemeClr val="tx2"/>
                </a:solidFill>
              </a:rPr>
              <a:t>Louvain is not without issues: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When to stop optimization?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For certain configurations, Louvain can take a long time to reach convergence.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How to know when you’ve reached a desirable level of modularity? What about local maxima?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Modularity has resolution issues on small graphs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Can also merge cliques that are better identified as separate communities (Leiden algorithm helps with this)</a:t>
            </a:r>
          </a:p>
          <a:p>
            <a:pPr lvl="1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Storage and memory are often more limiting than compute time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023DC13-24EF-CF41-A036-F1C0645B5E64}"/>
              </a:ext>
            </a:extLst>
          </p:cNvPr>
          <p:cNvSpPr txBox="1">
            <a:spLocks/>
          </p:cNvSpPr>
          <p:nvPr/>
        </p:nvSpPr>
        <p:spPr>
          <a:xfrm>
            <a:off x="491772" y="1843286"/>
            <a:ext cx="8616508" cy="462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857844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1025</Words>
  <Application>Microsoft Office PowerPoint</Application>
  <PresentationFormat>Widescreen</PresentationFormat>
  <Paragraphs>195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Avenir Next LT Pro</vt:lpstr>
      <vt:lpstr>Calibri</vt:lpstr>
      <vt:lpstr>Cambria Math</vt:lpstr>
      <vt:lpstr>Posterama</vt:lpstr>
      <vt:lpstr>SineVTI</vt:lpstr>
      <vt:lpstr>Fast Algorithms for Community Detection: Louvain &amp; Infomap</vt:lpstr>
      <vt:lpstr>Community Detection</vt:lpstr>
      <vt:lpstr>Community Detection Applications</vt:lpstr>
      <vt:lpstr>Community Detection Applications</vt:lpstr>
      <vt:lpstr>Community Detection Applications</vt:lpstr>
      <vt:lpstr>“Fast” Algorithms </vt:lpstr>
      <vt:lpstr>“Fast” Algorithms </vt:lpstr>
      <vt:lpstr>Fast Algorithms </vt:lpstr>
      <vt:lpstr>InfoMap</vt:lpstr>
      <vt:lpstr>InfoMap - Example</vt:lpstr>
      <vt:lpstr>InfoMap - Example</vt:lpstr>
      <vt:lpstr>InfoMap - Example</vt:lpstr>
      <vt:lpstr>The Map Equation</vt:lpstr>
      <vt:lpstr>InfoMap</vt:lpstr>
      <vt:lpstr>Louvain</vt:lpstr>
      <vt:lpstr>Louvain</vt:lpstr>
      <vt:lpstr>Louvain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Algorithms for Community Detection: Louvain &amp; Infomap</dc:title>
  <dc:creator>Maria, Christopher</dc:creator>
  <cp:lastModifiedBy>Szymanski, Bolek</cp:lastModifiedBy>
  <cp:revision>24</cp:revision>
  <dcterms:created xsi:type="dcterms:W3CDTF">2021-12-06T02:00:42Z</dcterms:created>
  <dcterms:modified xsi:type="dcterms:W3CDTF">2021-12-07T04:43:08Z</dcterms:modified>
</cp:coreProperties>
</file>